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2" r:id="rId4"/>
  </p:sldMasterIdLst>
  <p:notesMasterIdLst>
    <p:notesMasterId r:id="rId15"/>
  </p:notesMasterIdLst>
  <p:sldIdLst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71F5FE-DCC2-427F-AFE7-4FEF7CB6B417}">
          <p14:sldIdLst/>
        </p14:section>
        <p14:section name="Untitled Section" id="{0432FF13-107D-4CA7-B79E-73ECF15F5110}">
          <p14:sldIdLst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8" autoAdjust="0"/>
    <p:restoredTop sz="94619" autoAdjust="0"/>
  </p:normalViewPr>
  <p:slideViewPr>
    <p:cSldViewPr snapToGrid="0">
      <p:cViewPr varScale="1">
        <p:scale>
          <a:sx n="156" d="100"/>
          <a:sy n="156" d="100"/>
        </p:scale>
        <p:origin x="116" y="4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54472-26B8-44E5-A401-1B56A986C962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8F2C0-77A5-4768-8211-9BF155A5F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71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E8A07-D867-43E3-9957-FE25287FDE7F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FDB9-5E87-415F-8144-004C6D344A0D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BBEED-8D2D-489E-950D-DBD5F84F1390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8291A-8565-4D13-A052-22B8FD849ADC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52A10-3379-42B8-BF26-A1DAC98F6123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41F83-E0E8-474A-8309-D58572E4138F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682BE-4A37-403D-A24B-A32047C64FBE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DC366-CE4A-44E0-8FCF-7BBD793606F2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E3CD-03A6-4318-B55D-50B3C7E2786B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0AD1789E-A418-4A7D-BD4E-66041EFA1856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F2428-99E2-4130-9C98-BBE8598E28C9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Fedor Reznik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CE182A4-13DF-478D-9356-FB716B79A2E7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hd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BADE2-1902-7558-0FF4-B0D5C8D23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360DA-D72E-3DC2-E1F8-A33C69C66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828675"/>
            <a:ext cx="10993549" cy="1548581"/>
          </a:xfrm>
        </p:spPr>
        <p:txBody>
          <a:bodyPr>
            <a:normAutofit/>
          </a:bodyPr>
          <a:lstStyle/>
          <a:p>
            <a:r>
              <a:rPr lang="en-US" dirty="0"/>
              <a:t>The history of UI architecture design approaches. From code-behind to MVVM.</a:t>
            </a:r>
            <a:br>
              <a:rPr lang="en-US" dirty="0"/>
            </a:br>
            <a:r>
              <a:rPr lang="en-US" sz="1600" dirty="0"/>
              <a:t>Part 1: INTRO. Back in the days. CODE-BEHIND.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9BDFBE-D105-2416-7596-3C7F6DA717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by: Fedor Reznik</a:t>
            </a:r>
          </a:p>
        </p:txBody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4817F34F-6158-CB9B-8113-02D5ABADE4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199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27DCC-BBBF-B16C-B9D9-93E0A995D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512D6-9F09-4A3C-7AAD-A1815C1AC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 Decline</a:t>
            </a:r>
          </a:p>
        </p:txBody>
      </p:sp>
      <p:pic>
        <p:nvPicPr>
          <p:cNvPr id="7" name="Content Placeholder 6" descr="A person in a mask holding a sign&#10;&#10;AI-generated content may be incorrect.">
            <a:extLst>
              <a:ext uri="{FF2B5EF4-FFF2-40B4-BE49-F238E27FC236}">
                <a16:creationId xmlns:a16="http://schemas.microsoft.com/office/drawing/2014/main" id="{CA25F2A9-C4AE-3B78-8B7B-67B465335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22258" y="1595438"/>
            <a:ext cx="3147483" cy="4721225"/>
          </a:xfr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58507F2-7D0C-DA91-5B8B-A1E85DA5B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889D296-7913-131C-5CFE-DC48721F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729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EB339E-29A2-9D49-D788-EE490C8ED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4BC-B06C-40ED-2F89-27EAE3152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4500"/>
          </a:xfrm>
        </p:spPr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93C3B-3BD4-8928-A7E0-92F31C782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608364"/>
            <a:ext cx="11029615" cy="4752153"/>
          </a:xfrm>
        </p:spPr>
        <p:txBody>
          <a:bodyPr anchor="ctr"/>
          <a:lstStyle/>
          <a:p>
            <a:r>
              <a:rPr lang="en-US" b="1" dirty="0"/>
              <a:t>About me. </a:t>
            </a:r>
            <a:r>
              <a:rPr lang="en-US" dirty="0"/>
              <a:t>20+ years of </a:t>
            </a:r>
            <a:r>
              <a:rPr lang="en-US" dirty="0" err="1"/>
              <a:t>.Net</a:t>
            </a:r>
            <a:r>
              <a:rPr lang="en-US" dirty="0"/>
              <a:t>. JB &amp; DB.</a:t>
            </a:r>
            <a:endParaRPr lang="en-US" b="1" dirty="0"/>
          </a:p>
          <a:p>
            <a:r>
              <a:rPr lang="en-US" b="1" dirty="0"/>
              <a:t>The purpose: </a:t>
            </a:r>
            <a:r>
              <a:rPr lang="en-US" dirty="0"/>
              <a:t>summarizing the experience</a:t>
            </a:r>
            <a:r>
              <a:rPr lang="en-US" b="1" dirty="0"/>
              <a:t>. </a:t>
            </a:r>
            <a:r>
              <a:rPr lang="en-US" dirty="0"/>
              <a:t>Highly opinionated.</a:t>
            </a:r>
          </a:p>
          <a:p>
            <a:r>
              <a:rPr lang="en-US" b="1" dirty="0"/>
              <a:t>Historically incorrect: </a:t>
            </a:r>
            <a:r>
              <a:rPr lang="en-US" dirty="0"/>
              <a:t>MVC pattern older than </a:t>
            </a:r>
            <a:r>
              <a:rPr lang="en-US" dirty="0" err="1"/>
              <a:t>.Net</a:t>
            </a:r>
            <a:r>
              <a:rPr lang="en-US" dirty="0"/>
              <a:t>.</a:t>
            </a:r>
          </a:p>
          <a:p>
            <a:r>
              <a:rPr lang="en-US" b="1" dirty="0"/>
              <a:t>The code &amp; domain: </a:t>
            </a:r>
            <a:r>
              <a:rPr lang="en-US" dirty="0"/>
              <a:t>very simple.</a:t>
            </a:r>
          </a:p>
          <a:p>
            <a:r>
              <a:rPr lang="en-US" b="1" dirty="0"/>
              <a:t>The place for discussion: </a:t>
            </a:r>
            <a:r>
              <a:rPr lang="en-US" dirty="0"/>
              <a:t>LinkedIn.</a:t>
            </a:r>
            <a:endParaRPr lang="en-US" b="1" dirty="0"/>
          </a:p>
          <a:p>
            <a:r>
              <a:rPr lang="en-US" b="1" dirty="0"/>
              <a:t>All links in description.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A8475D-C5EF-9DC0-8725-BC05AD28B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875A4DE-E289-A6F8-EFCB-F4C8B0052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339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AA800-9EFF-0C75-572E-43494F11B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domain and First user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3A6FB-C0AB-7251-4BB9-29555EE54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83871"/>
            <a:ext cx="11029615" cy="4732337"/>
          </a:xfrm>
        </p:spPr>
        <p:txBody>
          <a:bodyPr anchor="t"/>
          <a:lstStyle/>
          <a:p>
            <a:pPr marL="342900" indent="-342900" algn="just">
              <a:buFont typeface="+mj-lt"/>
              <a:buAutoNum type="arabicPeriod"/>
            </a:pPr>
            <a:r>
              <a:rPr lang="en-US" b="1" dirty="0"/>
              <a:t>Domain: </a:t>
            </a:r>
          </a:p>
          <a:p>
            <a:pPr lvl="1" algn="just"/>
            <a:r>
              <a:rPr lang="en-US" dirty="0"/>
              <a:t>Cat feeders' business.</a:t>
            </a:r>
          </a:p>
          <a:p>
            <a:pPr lvl="1" algn="just"/>
            <a:r>
              <a:rPr lang="en-US" dirty="0"/>
              <a:t>New opportunity - Bluetooth. </a:t>
            </a:r>
            <a:r>
              <a:rPr lang="en-US" dirty="0" err="1"/>
              <a:t>ICatFeederDriver</a:t>
            </a:r>
            <a:r>
              <a:rPr lang="en-US" dirty="0"/>
              <a:t>.</a:t>
            </a:r>
          </a:p>
          <a:p>
            <a:pPr lvl="1" algn="just"/>
            <a:r>
              <a:rPr lang="en-US" dirty="0"/>
              <a:t>The aim: a desktop app.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b="1" dirty="0"/>
              <a:t>First user story: </a:t>
            </a:r>
            <a:r>
              <a:rPr lang="en-US" dirty="0"/>
              <a:t>implement MVP.</a:t>
            </a:r>
            <a:endParaRPr lang="en-US" b="1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FA88C0E-846E-50E5-CB1D-B194C8F8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576DAA-6107-D977-39C7-B5D08DCA6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577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54389-ADF2-E39B-7799-BCEAC9B74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20F2-358C-CBF9-55AF-42993613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7E06F-3648-4A34-2479-343E687B0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ASSUMPTIONS:</a:t>
            </a:r>
            <a:endParaRPr lang="en-US" dirty="0"/>
          </a:p>
          <a:p>
            <a:pPr algn="just"/>
            <a:r>
              <a:rPr lang="en-US" dirty="0"/>
              <a:t>Expertise in WinForms.</a:t>
            </a:r>
          </a:p>
          <a:p>
            <a:pPr algn="just"/>
            <a:r>
              <a:rPr lang="en-US" dirty="0"/>
              <a:t>Code-behind is “easy &amp; quick”.</a:t>
            </a:r>
            <a:endParaRPr lang="ru-RU" dirty="0"/>
          </a:p>
          <a:p>
            <a:pPr algn="just"/>
            <a:endParaRPr lang="ru-RU" dirty="0"/>
          </a:p>
          <a:p>
            <a:pPr marL="0" indent="0" algn="ctr">
              <a:buNone/>
            </a:pPr>
            <a:r>
              <a:rPr lang="en-US" sz="3200" b="1" dirty="0"/>
              <a:t>LET’S CODE!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5D77E86-605D-1058-B44E-4A62EBFD2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447401E-77E9-85C4-ADD8-4C5723735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870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636AA-B465-80D6-7A84-863B60420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AD305-D15C-CBC7-72F2-29B230F9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27689-F402-23F1-E6E0-5186F974C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ISSUES:</a:t>
            </a:r>
          </a:p>
          <a:p>
            <a:pPr algn="just"/>
            <a:r>
              <a:rPr lang="en-US" b="1" dirty="0"/>
              <a:t>Testing phase: </a:t>
            </a:r>
            <a:r>
              <a:rPr lang="en-US" dirty="0"/>
              <a:t>QA has spotted a bug.</a:t>
            </a:r>
            <a:endParaRPr lang="en-US" b="1" dirty="0"/>
          </a:p>
          <a:p>
            <a:pPr algn="just"/>
            <a:r>
              <a:rPr lang="en-US" b="1" dirty="0"/>
              <a:t>After release: </a:t>
            </a:r>
            <a:r>
              <a:rPr lang="en-US" dirty="0"/>
              <a:t>missed memory leak.</a:t>
            </a:r>
          </a:p>
          <a:p>
            <a:pPr algn="just"/>
            <a:endParaRPr lang="en-US" b="1" dirty="0"/>
          </a:p>
          <a:p>
            <a:pPr marL="0" indent="0" algn="ctr">
              <a:buNone/>
            </a:pP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DISASTER! LET’S FIX IT!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CDE449D-1491-A72D-6E2D-84B32A47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D7F303A-A663-04A9-732D-604CA9B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45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C81D3-A327-CF74-9452-D181A3CD7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6D566-05FE-8D7C-47DF-C4DF691EB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06160-0237-3750-66DD-6AF363AB2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OUTCOME:</a:t>
            </a:r>
          </a:p>
          <a:p>
            <a:pPr algn="just"/>
            <a:r>
              <a:rPr lang="en-US" dirty="0"/>
              <a:t>Mix of UI and functional related code.</a:t>
            </a:r>
          </a:p>
          <a:p>
            <a:pPr algn="just"/>
            <a:r>
              <a:rPr lang="en-US" dirty="0"/>
              <a:t>No tests. QA – rules. Regression testing boredom.</a:t>
            </a:r>
          </a:p>
          <a:p>
            <a:pPr algn="just"/>
            <a:r>
              <a:rPr lang="en-US" dirty="0"/>
              <a:t>Separation of duties: “UI-guru” vs “Tech-guru”.</a:t>
            </a:r>
          </a:p>
          <a:p>
            <a:pPr algn="just"/>
            <a:r>
              <a:rPr lang="en-US" dirty="0"/>
              <a:t>Not only </a:t>
            </a:r>
            <a:r>
              <a:rPr lang="en-US" dirty="0" err="1"/>
              <a:t>IDisposable</a:t>
            </a:r>
            <a:r>
              <a:rPr lang="en-US" dirty="0"/>
              <a:t>. “Operation” ownership.</a:t>
            </a:r>
          </a:p>
          <a:p>
            <a:pPr algn="just"/>
            <a:r>
              <a:rPr lang="en-US" dirty="0"/>
              <a:t>Work in parallel. The nightmare of merge conflicts.</a:t>
            </a:r>
          </a:p>
          <a:p>
            <a:pPr algn="just"/>
            <a:endParaRPr lang="en-US" dirty="0"/>
          </a:p>
          <a:p>
            <a:pPr marL="0" indent="0" algn="ctr">
              <a:buNone/>
            </a:pPr>
            <a:r>
              <a:rPr lang="en-US" sz="3200" b="1" dirty="0"/>
              <a:t>FORMALIZING =&gt; NFRS!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0A8A54C-3B31-C89A-63FD-87EE210CE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33747F1-BBB4-AEA9-A496-A1A6FCD06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43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FCB3C-667A-BA16-2031-DE8E0243D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5A14C-3BF4-9BB3-510D-F6A296186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Not only user stories.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7B76B-A10B-3CFB-F12D-733557D9E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DEFINITION: </a:t>
            </a:r>
            <a:r>
              <a:rPr lang="en-US" dirty="0"/>
              <a:t>a non-functional requirement (NFR) is a requirement that specifies criteria that can be used to judge the operation of a system, rather than specific </a:t>
            </a:r>
            <a:r>
              <a:rPr lang="en-US" dirty="0" err="1"/>
              <a:t>behaviours</a:t>
            </a:r>
            <a:r>
              <a:rPr lang="en-US" dirty="0"/>
              <a:t>. They are contrasted with functional requirements that define specific behavior or functions.</a:t>
            </a:r>
            <a:endParaRPr lang="en-US" b="1" dirty="0"/>
          </a:p>
          <a:p>
            <a:pPr marL="0" indent="0" algn="just">
              <a:buNone/>
            </a:pPr>
            <a:r>
              <a:rPr lang="en-US" b="1" dirty="0"/>
              <a:t>Subset for assessment:</a:t>
            </a:r>
          </a:p>
          <a:p>
            <a:pPr algn="just"/>
            <a:r>
              <a:rPr lang="en-US" dirty="0"/>
              <a:t>Testability – logical, component, e2e, etc. Magneto automation story.</a:t>
            </a:r>
          </a:p>
          <a:p>
            <a:pPr algn="just"/>
            <a:r>
              <a:rPr lang="en-US" dirty="0"/>
              <a:t>Extensibility – new features, customizations.</a:t>
            </a:r>
          </a:p>
          <a:p>
            <a:pPr algn="just"/>
            <a:r>
              <a:rPr lang="en-US" dirty="0"/>
              <a:t>Adaptability – technology change. Taxi-driver story.</a:t>
            </a:r>
          </a:p>
          <a:p>
            <a:pPr algn="just"/>
            <a:r>
              <a:rPr lang="en-US" dirty="0"/>
              <a:t>Effectiveness – development speed. How many team members?</a:t>
            </a:r>
          </a:p>
          <a:p>
            <a:pPr algn="just"/>
            <a:r>
              <a:rPr lang="en-US" dirty="0"/>
              <a:t>Reusability – </a:t>
            </a:r>
            <a:r>
              <a:rPr lang="en-US" dirty="0">
                <a:sym typeface="Wingdings" panose="05000000000000000000" pitchFamily="2" charset="2"/>
              </a:rPr>
              <a:t>.</a:t>
            </a:r>
            <a:r>
              <a:rPr lang="en-US" dirty="0"/>
              <a:t> Components. Coupling &amp; Cohesion. </a:t>
            </a:r>
          </a:p>
          <a:p>
            <a:pPr algn="just"/>
            <a:r>
              <a:rPr lang="en-US" dirty="0"/>
              <a:t>Readability - </a:t>
            </a:r>
            <a:r>
              <a:rPr lang="en-US" dirty="0">
                <a:sym typeface="Wingdings" panose="05000000000000000000" pitchFamily="2" charset="2"/>
              </a:rPr>
              <a:t>.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8A5DC5-537A-4BEF-ABEE-B8CB36B64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F1A18C-BFD3-5306-75E5-DA4D836F4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79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C59A7-C615-F651-EEAA-7AC5A8ECB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A93BF-9AEF-875C-E48F-5740C261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 (CB). Assessment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D62217E-4FB7-43CF-7D92-8BB541727B4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81024" y="1467989"/>
          <a:ext cx="11029617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539">
                  <a:extLst>
                    <a:ext uri="{9D8B030D-6E8A-4147-A177-3AD203B41FA5}">
                      <a16:colId xmlns:a16="http://schemas.microsoft.com/office/drawing/2014/main" val="2195550069"/>
                    </a:ext>
                  </a:extLst>
                </a:gridCol>
                <a:gridCol w="3676539">
                  <a:extLst>
                    <a:ext uri="{9D8B030D-6E8A-4147-A177-3AD203B41FA5}">
                      <a16:colId xmlns:a16="http://schemas.microsoft.com/office/drawing/2014/main" val="1697122618"/>
                    </a:ext>
                  </a:extLst>
                </a:gridCol>
                <a:gridCol w="3676539">
                  <a:extLst>
                    <a:ext uri="{9D8B030D-6E8A-4147-A177-3AD203B41FA5}">
                      <a16:colId xmlns:a16="http://schemas.microsoft.com/office/drawing/2014/main" val="36563797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NFR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860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UI Automation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0410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New forms possible.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6464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Adaptability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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UI is mixed with logic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253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Effectiveness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With merge conflicts pain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572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Reusability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UserControls</a:t>
                      </a:r>
                      <a:r>
                        <a:rPr lang="en-US" sz="1600" dirty="0"/>
                        <a:t> refactoring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193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Readability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6600"/>
                          </a:solidFill>
                          <a:sym typeface="Wingdings" panose="05000000000000000000" pitchFamily="2" charset="2"/>
                        </a:rPr>
                        <a:t>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 KLOC story.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88509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141A2B5-73CD-89B7-7FFE-F4A324D00877}"/>
              </a:ext>
            </a:extLst>
          </p:cNvPr>
          <p:cNvSpPr txBox="1"/>
          <p:nvPr/>
        </p:nvSpPr>
        <p:spPr>
          <a:xfrm>
            <a:off x="581024" y="4996632"/>
            <a:ext cx="110296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Legend:</a:t>
            </a:r>
            <a:r>
              <a:rPr lang="en-US" dirty="0"/>
              <a:t> </a:t>
            </a:r>
            <a:r>
              <a:rPr lang="en-US" dirty="0">
                <a:solidFill>
                  <a:srgbClr val="FF6600"/>
                </a:solidFill>
                <a:sym typeface="Wingdings" panose="05000000000000000000" pitchFamily="2" charset="2"/>
              </a:rPr>
              <a:t> </a:t>
            </a:r>
            <a:r>
              <a:rPr lang="en-US" sz="1600" dirty="0">
                <a:sym typeface="Wingdings" panose="05000000000000000000" pitchFamily="2" charset="2"/>
              </a:rPr>
              <a:t>- low,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FFC000"/>
                </a:solidFill>
                <a:sym typeface="Wingdings" panose="05000000000000000000" pitchFamily="2" charset="2"/>
              </a:rPr>
              <a:t></a:t>
            </a:r>
            <a:r>
              <a:rPr lang="en-US" dirty="0">
                <a:sym typeface="Wingdings" panose="05000000000000000000" pitchFamily="2" charset="2"/>
              </a:rPr>
              <a:t> - </a:t>
            </a:r>
            <a:r>
              <a:rPr lang="en-US" sz="1600" dirty="0">
                <a:sym typeface="Wingdings" panose="05000000000000000000" pitchFamily="2" charset="2"/>
              </a:rPr>
              <a:t>m</a:t>
            </a:r>
            <a:r>
              <a:rPr lang="en-US" sz="1600" dirty="0"/>
              <a:t>oderate,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</a:t>
            </a:r>
            <a:r>
              <a:rPr lang="en-US" dirty="0">
                <a:sym typeface="Wingdings" panose="05000000000000000000" pitchFamily="2" charset="2"/>
              </a:rPr>
              <a:t> - </a:t>
            </a:r>
            <a:r>
              <a:rPr lang="en-US" sz="1600" dirty="0">
                <a:sym typeface="Wingdings" panose="05000000000000000000" pitchFamily="2" charset="2"/>
              </a:rPr>
              <a:t>h</a:t>
            </a:r>
            <a:r>
              <a:rPr lang="en-US" sz="1600" dirty="0"/>
              <a:t>igh</a:t>
            </a:r>
          </a:p>
          <a:p>
            <a:pPr>
              <a:buClr>
                <a:schemeClr val="accent1"/>
              </a:buClr>
              <a:buSzPct val="92000"/>
            </a:pPr>
            <a:r>
              <a:rPr lang="en-US" sz="1200" dirty="0"/>
              <a:t>* More than one increase trait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5A514C0-57C6-AC9B-111B-BC604930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4B24E1-036A-4E7D-3223-285F5629F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89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98828-CBB8-3185-E04A-B8D5EADF1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7026E-3EDF-608E-D53E-DBBE88E9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302"/>
          </a:xfrm>
        </p:spPr>
        <p:txBody>
          <a:bodyPr>
            <a:normAutofit fontScale="90000"/>
          </a:bodyPr>
          <a:lstStyle/>
          <a:p>
            <a:r>
              <a:rPr lang="en-US" dirty="0"/>
              <a:t>Back in the days. Code-behind.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714E9-1D7F-5948-F9AC-D3B36E7B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6118"/>
            <a:ext cx="11029615" cy="4720090"/>
          </a:xfrm>
        </p:spPr>
        <p:txBody>
          <a:bodyPr anchor="t"/>
          <a:lstStyle/>
          <a:p>
            <a:pPr marL="0" indent="0" algn="just">
              <a:buNone/>
            </a:pPr>
            <a:r>
              <a:rPr lang="en-US" b="1" dirty="0"/>
              <a:t>THE BLASPHEMY: </a:t>
            </a:r>
            <a:r>
              <a:rPr lang="en-US" dirty="0"/>
              <a:t>it might work!</a:t>
            </a:r>
          </a:p>
          <a:p>
            <a:pPr algn="just"/>
            <a:r>
              <a:rPr lang="en-US" dirty="0"/>
              <a:t>SRP Forms. CRUDs.</a:t>
            </a:r>
          </a:p>
          <a:p>
            <a:pPr algn="just"/>
            <a:r>
              <a:rPr lang="en-US" dirty="0"/>
              <a:t>Multiple-windows.</a:t>
            </a:r>
          </a:p>
          <a:p>
            <a:pPr algn="just"/>
            <a:r>
              <a:rPr lang="en-US" dirty="0"/>
              <a:t>Confirmation dialogs.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BEEA39D-AB2B-90C7-0F32-DD3FFF65E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Fedor Reznik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AB02AB-34C8-97F8-73FD-E29F1803B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659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{9BB9F5F2-3A1A-46E9-A5C4-4A0B6CF830EA}TF201209c3-d067-44f9-a26f-c8f216c44313bb3a568c_win32-3fcf631d8551</Template>
  <TotalTime>495</TotalTime>
  <Words>464</Words>
  <Application>Microsoft Office PowerPoint</Application>
  <PresentationFormat>Widescreen</PresentationFormat>
  <Paragraphs>94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Franklin Gothic Book</vt:lpstr>
      <vt:lpstr>Franklin Gothic Demi</vt:lpstr>
      <vt:lpstr>Wingdings</vt:lpstr>
      <vt:lpstr>Wingdings 2</vt:lpstr>
      <vt:lpstr>DividendVTI</vt:lpstr>
      <vt:lpstr>The history of UI architecture design approaches. From code-behind to MVVM. Part 1: INTRO. Back in the days. CODE-BEHIND.</vt:lpstr>
      <vt:lpstr>Intro</vt:lpstr>
      <vt:lpstr>domain and First user story</vt:lpstr>
      <vt:lpstr>Back in the days. Code-behind.</vt:lpstr>
      <vt:lpstr>Back in the days. Code-behind.</vt:lpstr>
      <vt:lpstr>Back in the days. Code-behind.</vt:lpstr>
      <vt:lpstr>Not only user stories.</vt:lpstr>
      <vt:lpstr>Back in the days. Code-behind (CB). Assessment</vt:lpstr>
      <vt:lpstr>Back in the days. Code-behind.</vt:lpstr>
      <vt:lpstr>Back in the days. Code-behind. Decline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Fedor Reznik</dc:creator>
  <cp:lastModifiedBy>Fedor Reznik</cp:lastModifiedBy>
  <cp:revision>54</cp:revision>
  <dcterms:created xsi:type="dcterms:W3CDTF">2025-06-05T16:21:22Z</dcterms:created>
  <dcterms:modified xsi:type="dcterms:W3CDTF">2025-06-06T16:09:59Z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